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3" r:id="rId7"/>
    <p:sldId id="261" r:id="rId8"/>
    <p:sldId id="262" r:id="rId9"/>
    <p:sldId id="284" r:id="rId10"/>
    <p:sldId id="263" r:id="rId11"/>
    <p:sldId id="281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82" r:id="rId28"/>
    <p:sldId id="279" r:id="rId29"/>
    <p:sldId id="280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0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708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9736B3-96DE-050F-4207-619F35A31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81D757-4C21-7090-E542-572D433874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2AB32F-45BF-A996-833C-240FD3867E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0AF020-BFEA-C0C0-61A6-1AA483EEC8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504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F26AC-1360-0EE7-B30F-EB45EC535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75C118-E521-4EA3-73F0-AE468E513E0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10F214-8059-47AB-851B-BEA77AA52A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4099AF-10F9-061F-FEFB-CBDFB00B69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9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ba80cb000ac8dd5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3" Type="http://schemas.openxmlformats.org/officeDocument/2006/relationships/slide" Target="slide12.xml"/><Relationship Id="rId7" Type="http://schemas.openxmlformats.org/officeDocument/2006/relationships/slide" Target="slide20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9.xml"/><Relationship Id="rId11" Type="http://schemas.openxmlformats.org/officeDocument/2006/relationships/image" Target="../media/image7.png"/><Relationship Id="rId5" Type="http://schemas.openxmlformats.org/officeDocument/2006/relationships/slide" Target="slide17.xml"/><Relationship Id="rId10" Type="http://schemas.openxmlformats.org/officeDocument/2006/relationships/slide" Target="slide25.xml"/><Relationship Id="rId4" Type="http://schemas.openxmlformats.org/officeDocument/2006/relationships/slide" Target="slide16.xml"/><Relationship Id="rId9" Type="http://schemas.openxmlformats.org/officeDocument/2006/relationships/slide" Target="slide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4617decc6?vcp=1&amp;pid=d77caf91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1893570"/>
            <a:ext cx="621792" cy="658368"/>
          </a:xfrm>
          <a:prstGeom prst="rect">
            <a:avLst/>
          </a:prstGeom>
        </p:spPr>
      </p:pic>
      <p:sp>
        <p:nvSpPr>
          <p:cNvPr id="3" name="C_4_BD#4617decc6?vcp=1&amp;pid=d77caf911&amp;color=61,88,159&amp;mp=1&amp;vtp=1&amp;bbb=1"/>
          <p:cNvSpPr/>
          <p:nvPr/>
        </p:nvSpPr>
        <p:spPr>
          <a:xfrm>
            <a:off x="1289304" y="201244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3c2e6504e?vcp=1&amp;pid=4617decc6&amp;color=101,101,255&amp;vtp=1&amp;bbb=1"/>
          <p:cNvSpPr/>
          <p:nvPr/>
        </p:nvSpPr>
        <p:spPr>
          <a:xfrm>
            <a:off x="539496" y="2541270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对排列的有序性理解不透致错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5" name="QO_6_BD.10_1#7f9853c0a?vcp=1&amp;vop=1&amp;pid=3c2e6504e&amp;color=36,64,97&amp;vtp=1&amp;bbb=1"/>
          <p:cNvSpPr/>
          <p:nvPr/>
        </p:nvSpPr>
        <p:spPr>
          <a:xfrm>
            <a:off x="539496" y="30440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6个人站成前、中、后三排，每排2人，有多少种不同的排法?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S.11_1#7f9853c0a?vcp=1&amp;vop=1&amp;pid=3c2e6504e&amp;color=36,64,97&amp;vtp=1&amp;bbb=1&amp;hb=1">
                <a:extLst>
                  <a:ext uri="{FF2B5EF4-FFF2-40B4-BE49-F238E27FC236}">
                    <a16:creationId xmlns:a16="http://schemas.microsoft.com/office/drawing/2014/main" id="{159E43B3-F92E-94A2-86EE-87873A1026EB}"/>
                  </a:ext>
                </a:extLst>
              </p:cNvPr>
              <p:cNvSpPr/>
              <p:nvPr/>
            </p:nvSpPr>
            <p:spPr>
              <a:xfrm>
                <a:off x="539496" y="1459165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【错解一】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分步完成，先安排第一排的2人，有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种排法;再安排中间一排的2人，有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种排法;余下的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2人排在最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后一排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.由分步乘法计数原理，共有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错解二】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分步完成，先安排第一排的2人，有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种排法;再安排中间一排的2人，有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种排法;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最后安排余下的2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种排法.因为排在第一排，中间一排和最后一排不同，所以三排再排列，有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.由分步乘法计数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错解一的解答错在第3步,余下的2人还要去排最后一排的2个不同位置.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错解二的解答错在前三步已经分清了三排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，不需要再排列了.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S.11_1#7f9853c0a?vcp=1&amp;vop=1&amp;pid=3c2e6504e&amp;color=36,64,97&amp;vtp=1&amp;bbb=1&amp;hb=1">
                <a:extLst>
                  <a:ext uri="{FF2B5EF4-FFF2-40B4-BE49-F238E27FC236}">
                    <a16:creationId xmlns:a16="http://schemas.microsoft.com/office/drawing/2014/main" id="{159E43B3-F92E-94A2-86EE-87873A1026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59165"/>
                <a:ext cx="11109960" cy="2868740"/>
              </a:xfrm>
              <a:prstGeom prst="rect">
                <a:avLst/>
              </a:prstGeom>
              <a:blipFill>
                <a:blip r:embed="rId2"/>
                <a:stretch>
                  <a:fillRect l="-1317" r="-823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12_1#7f9853c0a?vcp=1&amp;vop=1&amp;pid=3c2e6504e&amp;color=36,64,97&amp;vtp=1&amp;bbb=1&amp;hb=1">
                <a:extLst>
                  <a:ext uri="{FF2B5EF4-FFF2-40B4-BE49-F238E27FC236}">
                    <a16:creationId xmlns:a16="http://schemas.microsoft.com/office/drawing/2014/main" id="{677857DC-59EE-B876-6109-3B9A79CE7D4D}"/>
                  </a:ext>
                </a:extLst>
              </p:cNvPr>
              <p:cNvSpPr/>
              <p:nvPr/>
            </p:nvSpPr>
            <p:spPr>
              <a:xfrm>
                <a:off x="539496" y="4333215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【正解一】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6个人站成前、中、后三排,每排2人，分3步完成，不同的排法共有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1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正解二】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此问题可看作将排成的三排“拉直”，实际上就是将6人排成一排的问题.故共有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）不同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的排法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6_AN.12_1#7f9853c0a?vcp=1&amp;vop=1&amp;pid=3c2e6504e&amp;color=36,64,97&amp;vtp=1&amp;bbb=1&amp;hb=1">
                <a:extLst>
                  <a:ext uri="{FF2B5EF4-FFF2-40B4-BE49-F238E27FC236}">
                    <a16:creationId xmlns:a16="http://schemas.microsoft.com/office/drawing/2014/main" id="{677857DC-59EE-B876-6109-3B9A79CE7D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33215"/>
                <a:ext cx="11109960" cy="1217740"/>
              </a:xfrm>
              <a:prstGeom prst="rect">
                <a:avLst/>
              </a:prstGeom>
              <a:blipFill>
                <a:blip r:embed="rId3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28697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12e2853b?vcp=1&amp;pid=d77caf91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312e2853b?vcp=1&amp;pid=d77caf911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56861b045?vcp=1&amp;pid=312e2853b&amp;color=61,88,159&amp;vtp=1&amp;bbb=1"/>
          <p:cNvSpPr/>
          <p:nvPr/>
        </p:nvSpPr>
        <p:spPr>
          <a:xfrm>
            <a:off x="539496" y="1481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6_BD#2d56a18b4?vcp=1&amp;pid=56861b045&amp;color=101,101,255&amp;vtp=1&amp;bbb=1"/>
          <p:cNvSpPr/>
          <p:nvPr/>
        </p:nvSpPr>
        <p:spPr>
          <a:xfrm>
            <a:off x="539496" y="20118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排列数公式的应用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BD.13_1#739335567?vcp=1&amp;vop=1&amp;pid=680f86040&amp;color=36,64,97&amp;vtp=1&amp;bbb=1"/>
              <p:cNvSpPr/>
              <p:nvPr/>
            </p:nvSpPr>
            <p:spPr>
              <a:xfrm>
                <a:off x="539496" y="2455251"/>
                <a:ext cx="11109960" cy="4617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BD.13_1#739335567?vcp=1&amp;vop=1&amp;pid=680f860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5251"/>
                <a:ext cx="11109960" cy="461709"/>
              </a:xfrm>
              <a:prstGeom prst="rect">
                <a:avLst/>
              </a:prstGeom>
              <a:blipFill>
                <a:blip r:embed="rId4"/>
                <a:stretch>
                  <a:fillRect l="-1317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14_1#739335567?vcp=1&amp;vop=1&amp;pid=680f86040&amp;color=36,64,97&amp;vtp=1&amp;bbb=1"/>
              <p:cNvSpPr/>
              <p:nvPr/>
            </p:nvSpPr>
            <p:spPr>
              <a:xfrm>
                <a:off x="539496" y="2917023"/>
                <a:ext cx="11109960" cy="245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7×6×5×4×3−6×5×4×3×2×1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7×6×5×4×3×2×1−6×5×4×3×2×1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6×5×4×3×(7−2)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6×5×4×3×2×(7−1)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7!−6！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7×6!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7×6!−6!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8_AN.14_1#739335567?vcp=1&amp;vop=1&amp;pid=680f860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7023"/>
                <a:ext cx="11109960" cy="2455355"/>
              </a:xfrm>
              <a:prstGeom prst="rect">
                <a:avLst/>
              </a:prstGeom>
              <a:blipFill>
                <a:blip r:embed="rId5"/>
                <a:stretch>
                  <a:fillRect l="-1317" b="-3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5_1#9bcad83f3?vcp=1&amp;vop=1&amp;pid=680f86040&amp;color=36,64,97&amp;vtp=1&amp;bt=1&amp;bbb=1"/>
              <p:cNvSpPr/>
              <p:nvPr/>
            </p:nvSpPr>
            <p:spPr>
              <a:xfrm>
                <a:off x="539496" y="2413082"/>
                <a:ext cx="11109960" cy="373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解方程：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5_1#9bcad83f3?vcp=1&amp;vop=1&amp;pid=680f8604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3082"/>
                <a:ext cx="11109960" cy="373253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6_1#9bcad83f3?vcp=1&amp;vop=1&amp;pid=680f86040&amp;color=36,64,97&amp;vtp=1&amp;bbb=1&amp;hb=1"/>
              <p:cNvSpPr/>
              <p:nvPr/>
            </p:nvSpPr>
            <p:spPr>
              <a:xfrm>
                <a:off x="539496" y="2789002"/>
                <a:ext cx="11109960" cy="1852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9×8!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)(9−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+78=0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,由题意知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−1≤9,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1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，故原方程的解为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6_1#9bcad83f3?vcp=1&amp;vop=1&amp;pid=680f8604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9002"/>
                <a:ext cx="11109960" cy="1852740"/>
              </a:xfrm>
              <a:prstGeom prst="rect">
                <a:avLst/>
              </a:prstGeom>
              <a:blipFill>
                <a:blip r:embed="rId4"/>
                <a:stretch>
                  <a:fillRect l="-1317" b="-7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7_1#f85a772dd?vcp=1&amp;vop=1&amp;pid=680f86040&amp;color=36,64,97&amp;mp=1&amp;vtp=1&amp;bt=1&amp;bbb=1"/>
              <p:cNvSpPr/>
              <p:nvPr/>
            </p:nvSpPr>
            <p:spPr>
              <a:xfrm>
                <a:off x="539496" y="1760238"/>
                <a:ext cx="11109960" cy="3732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解不等式: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7_1#f85a772dd?vcp=1&amp;vop=1&amp;pid=680f86040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0238"/>
                <a:ext cx="11109960" cy="373253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8_1#f85a772dd?vcp=1&amp;vop=1&amp;pid=680f86040&amp;color=36,64,97&amp;vtp=1&amp;bbb=1"/>
              <p:cNvSpPr/>
              <p:nvPr/>
            </p:nvSpPr>
            <p:spPr>
              <a:xfrm>
                <a:off x="539496" y="2135523"/>
                <a:ext cx="11109960" cy="31323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1≤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1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原不等式可得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)！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，化简可得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+84&lt;0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{8}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8_1#f85a772dd?vcp=1&amp;vop=1&amp;pid=680f860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5523"/>
                <a:ext cx="11109960" cy="3132328"/>
              </a:xfrm>
              <a:prstGeom prst="rect">
                <a:avLst/>
              </a:prstGeom>
              <a:blipFill>
                <a:blip r:embed="rId4"/>
                <a:stretch>
                  <a:fillRect l="-1317" b="-44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9_1#07963a1a2?vcp=1&amp;vop=1&amp;pid=680f86040&amp;color=36,64,97&amp;vtp=1&amp;bt=1&amp;bbb=1"/>
              <p:cNvSpPr/>
              <p:nvPr/>
            </p:nvSpPr>
            <p:spPr>
              <a:xfrm>
                <a:off x="539496" y="2128475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证明：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9_1#07963a1a2?vcp=1&amp;vop=1&amp;pid=680f8604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8475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13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20_1#07963a1a2?vcp=1&amp;vop=1&amp;pid=680f86040&amp;color=36,64,97&amp;vtp=1&amp;bbb=1"/>
              <p:cNvSpPr/>
              <p:nvPr/>
            </p:nvSpPr>
            <p:spPr>
              <a:xfrm>
                <a:off x="539496" y="2617171"/>
                <a:ext cx="11109960" cy="2284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所证不等式成立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20_1#07963a1a2?vcp=1&amp;vop=1&amp;pid=680f860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7171"/>
                <a:ext cx="11109960" cy="2284730"/>
              </a:xfrm>
              <a:prstGeom prst="rect">
                <a:avLst/>
              </a:prstGeom>
              <a:blipFill>
                <a:blip r:embed="rId4"/>
                <a:stretch>
                  <a:fillRect l="-1317" b="-61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1180ed03?vcp=1&amp;pid=56861b045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无限制条件的排列问题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7_BD.21_1#6d7459981?vaa=1&amp;vcp=1&amp;vop=1&amp;pid=01180ed03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某旅行社设计了4条不同的旅游路线，甲要从中任选2条旅游路线，分别在假期7月和8月出游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择及安排方法有(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7_AN.23_1#6d7459981.bracket?vaa=1&amp;vcp=1&amp;vop=1&amp;pid=01180ed03&amp;color=36,64,97&amp;vpa=2&amp;vtp=1"/>
          <p:cNvSpPr/>
          <p:nvPr/>
        </p:nvSpPr>
        <p:spPr>
          <a:xfrm>
            <a:off x="23016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7_BD.21_2#6d7459981.choices?vaa=1&amp;vcp=1&amp;vop=1&amp;pid=01180ed03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72740" algn="l"/>
                <a:tab pos="5720080" algn="l"/>
                <a:tab pos="85674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22_1#6d7459981?vaa=1&amp;vcp=1&amp;vop=1&amp;pid=01180ed03&amp;color=36,64,97&amp;vtp=1&amp;bbb=1&amp;hb=1"/>
              <p:cNvSpPr/>
              <p:nvPr/>
            </p:nvSpPr>
            <p:spPr>
              <a:xfrm>
                <a:off x="539496" y="2554946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从4条不同的旅游路线中，选择2条旅游路线，分别安排在7月和8月，即为从4个元素中任取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2个进行排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，故不同的选择及安排方法有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22_1#6d7459981?vaa=1&amp;vcp=1&amp;vop=1&amp;pid=01180ed0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4946"/>
                <a:ext cx="11109960" cy="782193"/>
              </a:xfrm>
              <a:prstGeom prst="rect">
                <a:avLst/>
              </a:prstGeom>
              <a:blipFill>
                <a:blip r:embed="rId3"/>
                <a:stretch>
                  <a:fillRect l="-1317" r="-220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21c97c465?vcp=1&amp;pid=56861b045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特殊元素或特殊位置的排列问题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3" name="QO_7_BD.25_1#a766b8834?vcp=1&amp;vop=1&amp;pid=21c97c465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现有7名学生，在下列不同要求下，求不同的排列方法种数．</a:t>
            </a:r>
            <a:endParaRPr lang="en-US" altLang="zh-CN" sz="1800" dirty="0"/>
          </a:p>
        </p:txBody>
      </p:sp>
      <p:sp>
        <p:nvSpPr>
          <p:cNvPr id="4" name="QO_8_BD.26_1#bd40c14a4?vcp=1&amp;vop=1&amp;pid=a766b8834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全体排成一行，其中甲只能在中间或者两端；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27_1#bd40c14a4?vcp=1&amp;vop=1&amp;pid=a766b8834&amp;color=36,64,97&amp;vtp=1&amp;bbb=1&amp;hb=1"/>
              <p:cNvSpPr/>
              <p:nvPr/>
            </p:nvSpPr>
            <p:spPr>
              <a:xfrm>
                <a:off x="539496" y="2065361"/>
                <a:ext cx="11109960" cy="7828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【解】元素分析法：甲为特殊元素，故先安排甲，中间或两端共3个位置可安排甲，有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种排法，其余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6人全排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种排法．由分步乘法计数原理得共有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27_1#bd40c14a4?vcp=1&amp;vop=1&amp;pid=a766b883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361"/>
                <a:ext cx="11109960" cy="782828"/>
              </a:xfrm>
              <a:prstGeom prst="rect">
                <a:avLst/>
              </a:prstGeom>
              <a:blipFill>
                <a:blip r:embed="rId3"/>
                <a:stretch>
                  <a:fillRect l="-1317" r="-494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8_BD.28_1#a8b3f579a?vcp=1&amp;vop=1&amp;pid=a766b8834&amp;color=36,64,97&amp;vtp=1&amp;bbb=1"/>
          <p:cNvSpPr/>
          <p:nvPr/>
        </p:nvSpPr>
        <p:spPr>
          <a:xfrm>
            <a:off x="539496" y="28544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全体排成一行，甲、乙站在两端；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29_1#a8b3f579a?vcp=1&amp;vop=1&amp;pid=a766b8834&amp;color=36,64,97&amp;vtp=1&amp;bbb=1&amp;hb=1"/>
              <p:cNvSpPr/>
              <p:nvPr/>
            </p:nvSpPr>
            <p:spPr>
              <a:xfrm>
                <a:off x="539496" y="3218965"/>
                <a:ext cx="11109960" cy="2050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【解】方法一（元素分析法）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先让甲、乙排在两端，共有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种排法，剩下5个人在中间5个位置任意排列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（位置分析法）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先考虑两端的2个位置，只能排甲、乙，共有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种排法，剩下的5个位置，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排剩下的5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名同学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29_1#a8b3f579a?vcp=1&amp;vop=1&amp;pid=a766b883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8965"/>
                <a:ext cx="11109960" cy="2050034"/>
              </a:xfrm>
              <a:prstGeom prst="rect">
                <a:avLst/>
              </a:prstGeom>
              <a:blipFill>
                <a:blip r:embed="rId4"/>
                <a:stretch>
                  <a:fillRect l="-1317" r="-494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30_1#45e47a7ed?vcp=1&amp;vop=1&amp;pid=a766b8834&amp;color=36,64,97&amp;vtp=1&amp;bt=1&amp;bbb=1"/>
          <p:cNvSpPr/>
          <p:nvPr/>
        </p:nvSpPr>
        <p:spPr>
          <a:xfrm>
            <a:off x="539496" y="231319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全体排成一行，其中甲不在最左端，乙不在最右端.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1_1#45e47a7ed?vcp=1&amp;vop=1&amp;pid=a766b8834&amp;color=36,64,97&amp;vtp=1&amp;bbb=1&amp;hb=1"/>
              <p:cNvSpPr/>
              <p:nvPr/>
            </p:nvSpPr>
            <p:spPr>
              <a:xfrm>
                <a:off x="539496" y="2686830"/>
                <a:ext cx="11109960" cy="164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【解】间接法：若不考虑甲、乙的限制条件，共有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种排法，甲在最左端共有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：此时包含乙在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最右端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,乙在最右端共有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（提示：此时包含甲在最左端）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,甲在最左端、乙在最右端共有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（提示：前三项中，相当于减去两次甲在最左端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、乙在最右端的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情况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，故需再加回一次）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31_1#45e47a7ed?vcp=1&amp;vop=1&amp;pid=a766b8834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6830"/>
                <a:ext cx="11109960" cy="1649540"/>
              </a:xfrm>
              <a:prstGeom prst="rect">
                <a:avLst/>
              </a:prstGeom>
              <a:blipFill>
                <a:blip r:embed="rId3"/>
                <a:stretch>
                  <a:fillRect l="-1317" r="-714" b="-85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EX.32_1#a766b8834?vcp=1&amp;vop=1&amp;pid=21c97c465&amp;color=36,64,97&amp;vtp=1&amp;bbb=1"/>
              <p:cNvSpPr/>
              <p:nvPr/>
            </p:nvSpPr>
            <p:spPr>
              <a:xfrm>
                <a:off x="539496" y="438488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分析题意，确定限制条件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先排特殊位置或特殊元素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再排其他位置或其他元素.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EX.32_1#a766b8834?vcp=1&amp;vop=1&amp;pid=21c97c46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84883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e02d60fc?vcp=1&amp;pid=312e2853b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C_6_BD#b9b635e37?vcp=1&amp;pid=ae02d60fc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利用“捆绑法”解决相邻问题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4" name="QC_7_BD.33_1#9feee26ab?vaa=1&amp;vcp=1&amp;vop=1&amp;pid=b9b635e37&amp;color=36,64,97&amp;vtp=1&amp;bbb=1"/>
          <p:cNvSpPr/>
          <p:nvPr/>
        </p:nvSpPr>
        <p:spPr>
          <a:xfrm>
            <a:off x="539496" y="18588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[江苏南京六校2024高二期末]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有2名男生，3名女生站成一排，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其中男生相邻的排法种数是(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C_7_AN.35_1#9feee26ab.bracket?vaa=1&amp;vcp=1&amp;vop=1&amp;pid=b9b635e37&amp;color=36,64,97&amp;vpa=3&amp;vtp=1"/>
          <p:cNvSpPr/>
          <p:nvPr/>
        </p:nvSpPr>
        <p:spPr>
          <a:xfrm>
            <a:off x="10189909" y="194191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7_BD.33_2#9feee26ab.choices?vaa=1&amp;vcp=1&amp;vop=1&amp;pid=b9b635e37&amp;color=36,64,97&amp;vtp=1&amp;bbb=1"/>
          <p:cNvSpPr/>
          <p:nvPr/>
        </p:nvSpPr>
        <p:spPr>
          <a:xfrm>
            <a:off x="539496" y="226481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34_1#9feee26ab?vaa=1&amp;vcp=1&amp;vop=1&amp;pid=b9b635e37&amp;color=36,64,97&amp;vtp=1&amp;bbb=1&amp;hb=1"/>
              <p:cNvSpPr/>
              <p:nvPr/>
            </p:nvSpPr>
            <p:spPr>
              <a:xfrm>
                <a:off x="539496" y="2638131"/>
                <a:ext cx="11109960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将2名男生“捆绑”看成一个整体，与3名女生进行全排列，共有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种排法，“捆绑”成一个整体后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，该整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体内部也需进行排列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种排法.故共有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34_1#9feee26ab?vaa=1&amp;vcp=1&amp;vop=1&amp;pid=b9b635e3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8131"/>
                <a:ext cx="11109960" cy="782257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9a7d4f07a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c0458613?vcp=1&amp;pid=ae02d60f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利用“插空法”解决不相邻问题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7_BD.37_1#ec63dfb3f?vaa=1&amp;vcp=1&amp;vop=1&amp;pid=9c0458613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[四川成都石室中学2025高二期中]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在某次研讨会中，甲、乙、丙、丁、戊、己6位专家轮流发言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，其中甲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和乙不能连续发言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，则这6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位专家的不同发言顺序共有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7_AN.39_1#ec63dfb3f.bracket?vaa=1&amp;vcp=1&amp;vop=1&amp;pid=9c0458613&amp;color=36,64,97&amp;vpa=4&amp;vtp=1"/>
          <p:cNvSpPr/>
          <p:nvPr/>
        </p:nvSpPr>
        <p:spPr>
          <a:xfrm>
            <a:off x="61878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7_BD.37_2#ec63dfb3f.choices?vaa=1&amp;vcp=1&amp;vop=1&amp;pid=9c0458613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AS.38_1#ec63dfb3f?vaa=1&amp;vcp=1&amp;vop=1&amp;pid=9c0458613&amp;color=36,64,97&amp;vtp=1&amp;bbb=1&amp;hb=1"/>
              <p:cNvSpPr/>
              <p:nvPr/>
            </p:nvSpPr>
            <p:spPr>
              <a:xfrm>
                <a:off x="539496" y="250795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排除甲、乙外的其他4位专家有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种排列方法，再将甲、乙插入排好的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4位专家所形成的包含两端在内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5个空隙中，有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种排列方法，所以这6位专家的不同发言顺序共有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7_AS.38_1#ec63dfb3f?vaa=1&amp;vcp=1&amp;vop=1&amp;pid=9c04586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795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494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1_1#d35d540f7?vaa=1&amp;vcp=1&amp;vop=1&amp;pid=9c0458613&amp;color=36,64,97&amp;vtp=1&amp;bt=1&amp;bbb=1"/>
          <p:cNvSpPr/>
          <p:nvPr/>
        </p:nvSpPr>
        <p:spPr>
          <a:xfrm>
            <a:off x="539496" y="255392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</a:t>
            </a:r>
            <a:r>
              <a:rPr lang="en-US" altLang="zh-CN" sz="1800" b="1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1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[山东济宁第一中学2024高二月考]</a:t>
            </a:r>
            <a:r>
              <a:rPr lang="en-US" altLang="zh-CN" sz="1800" b="0" i="0" spc="-5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有7把相同的椅子排成一排，要求3个人坐下且不相邻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，共有</a:t>
            </a:r>
            <a:r>
              <a:rPr lang="en-US" altLang="zh-CN" sz="1800" i="0" spc="-5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 spc="-5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种坐法</a:t>
            </a: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</a:t>
            </a:r>
            <a:endParaRPr lang="en-US" altLang="zh-CN" sz="1800" spc="-50" dirty="0"/>
          </a:p>
        </p:txBody>
      </p:sp>
      <p:sp>
        <p:nvSpPr>
          <p:cNvPr id="3" name="QB_7_AN.44_1#d35d540f7.blank?vaa=1&amp;vcp=1&amp;vop=1&amp;pid=9c0458613&amp;color=36,64,97&amp;vpa=5&amp;vtp=1&amp;bbb=1"/>
          <p:cNvSpPr/>
          <p:nvPr/>
        </p:nvSpPr>
        <p:spPr>
          <a:xfrm>
            <a:off x="10189115" y="2512015"/>
            <a:ext cx="3762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spc="-5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</a:t>
            </a:r>
            <a:endParaRPr lang="en-US" altLang="zh-CN" spc="-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7_AS.42_1#d35d540f7?vaa=1&amp;vcp=1&amp;vop=1&amp;pid=9c0458613&amp;color=36,64,97&amp;vtp=1&amp;bbb=1&amp;hb=1"/>
              <p:cNvSpPr/>
              <p:nvPr/>
            </p:nvSpPr>
            <p:spPr>
              <a:xfrm>
                <a:off x="539496" y="2971500"/>
                <a:ext cx="11109960" cy="783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  <a:r>
                  <a:rPr lang="en-US" altLang="zh-CN" sz="1800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由题可知，3个人坐下，会有4把空椅子，可以看作先摆了4把空椅子（提示：4把空椅子完全相同</a:t>
                </a:r>
                <a:r>
                  <a:rPr lang="en-US" altLang="zh-CN" sz="1800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），包含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两端在内共有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5个空隙，然后3个人带着椅子，在这5个空隙中任选3个，按顺序坐好，所以有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pc="-5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（种）坐法.</a:t>
                </a:r>
                <a:endParaRPr lang="en-US" altLang="zh-CN" spc="-50" dirty="0"/>
              </a:p>
            </p:txBody>
          </p:sp>
        </mc:Choice>
        <mc:Fallback xmlns="">
          <p:sp>
            <p:nvSpPr>
              <p:cNvPr id="4" name="QB_7_AS.42_1#d35d540f7?vaa=1&amp;vcp=1&amp;vop=1&amp;pid=9c04586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1500"/>
                <a:ext cx="11109960" cy="783209"/>
              </a:xfrm>
              <a:prstGeom prst="rect">
                <a:avLst/>
              </a:prstGeom>
              <a:blipFill>
                <a:blip r:embed="rId3"/>
                <a:stretch>
                  <a:fillRect l="-1317" r="-142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7_EX.46_1#d35d540f7?vaa=1&amp;vcp=1&amp;vop=1&amp;pid=9c0458613&amp;color=36,64,97&amp;vtp=1&amp;bbb=1&amp;hb=1"/>
          <p:cNvSpPr/>
          <p:nvPr/>
        </p:nvSpPr>
        <p:spPr>
          <a:xfrm>
            <a:off x="539496" y="3767218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个人坐下且不相邻，考虑用“插空法”，由于其他椅子上没坐人，故考虑先放空椅子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，椅子是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相同的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，没有顺序，所以不需要进行排列.</a:t>
            </a:r>
            <a:endParaRPr lang="en-US" altLang="zh-CN" dirty="0"/>
          </a:p>
        </p:txBody>
      </p:sp>
      <p:pic>
        <p:nvPicPr>
          <p:cNvPr id="7" name="QB_7_EX.47_1#d35d540f7?vaa=1&amp;vcp=1&amp;vop=1&amp;pid=9c0458613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826654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60197ae1?vcp=1&amp;pid=ae02d60f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排列中的定序问题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46_1#c2586558e?vaa=1&amp;vcp=1&amp;vop=1&amp;pid=460197ae1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[福建福州七校2024高二期中联考]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等6人排成一列，则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的前面的排法种数为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7_BD.46_1#c2586558e?vaa=1&amp;vcp=1&amp;vop=1&amp;pid=460197ae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48_1#c2586558e.blank?vaa=1&amp;vcp=1&amp;vop=1&amp;pid=460197ae1&amp;color=36,64,97&amp;vpa=6&amp;vtp=1&amp;bbb=1"/>
          <p:cNvSpPr/>
          <p:nvPr/>
        </p:nvSpPr>
        <p:spPr>
          <a:xfrm>
            <a:off x="9840754" y="12822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360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S.47_1#c2586558e?vaa=1&amp;vcp=1&amp;vop=1&amp;pid=460197ae1&amp;color=36,64,97&amp;vtp=1&amp;bbb=1&amp;hb=1"/>
              <p:cNvSpPr/>
              <p:nvPr/>
            </p:nvSpPr>
            <p:spPr>
              <a:xfrm>
                <a:off x="539496" y="1688171"/>
                <a:ext cx="11109960" cy="2563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方法一（倍缩法）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的前面，属于定序问题，共有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（空位插空法）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设想有6把椅子，先让除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外的其他4人坐在椅子上，共有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余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2把椅子，由于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的座位已经确定，故共有360种排法.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（逐步插空法）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的前面排好，有3个空隙，剩余4人中的第一个人选1个空隙排好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种排法，并且空隙变成了4个，第二个人选1个空隙排好，有4种排法，并且空隙变成了5个，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,以此类推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3×4×5×6=360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B_7_AS.47_1#c2586558e?vaa=1&amp;vcp=1&amp;vop=1&amp;pid=460197ae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88171"/>
                <a:ext cx="11109960" cy="2563940"/>
              </a:xfrm>
              <a:prstGeom prst="rect">
                <a:avLst/>
              </a:prstGeom>
              <a:blipFill>
                <a:blip r:embed="rId4"/>
                <a:stretch>
                  <a:fillRect l="-1317" r="-1098" b="-52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f98034ef8?vcp=1&amp;pid=ae02d60f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要点7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数字排列问题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/>
          </a:p>
        </p:txBody>
      </p:sp>
      <p:sp>
        <p:nvSpPr>
          <p:cNvPr id="3" name="QO_7_BD.50_1#775dd8c62?vcp=1&amp;vop=1&amp;pid=f98034ef8&amp;color=36,64,97&amp;vtp=1&amp;bbb=1"/>
          <p:cNvSpPr/>
          <p:nvPr/>
        </p:nvSpPr>
        <p:spPr>
          <a:xfrm>
            <a:off x="539496" y="13241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例8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用0，1，2，3，4，5这六个数字，能组成多少个符合下列条件的数？（运算结果以数字作答）</a:t>
            </a:r>
            <a:endParaRPr lang="en-US" altLang="zh-CN" sz="1800" dirty="0"/>
          </a:p>
        </p:txBody>
      </p:sp>
      <p:sp>
        <p:nvSpPr>
          <p:cNvPr id="4" name="QO_8_BD.51_1#be0621cf9?vcp=1&amp;vop=1&amp;pid=775dd8c62&amp;color=36,64,97&amp;vtp=1&amp;bbb=1"/>
          <p:cNvSpPr/>
          <p:nvPr/>
        </p:nvSpPr>
        <p:spPr>
          <a:xfrm>
            <a:off x="539496" y="16911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无重复数字的四位偶数;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52_1#be0621cf9?vcp=1&amp;vop=1&amp;pid=775dd8c62&amp;color=36,64,97&amp;vtp=1&amp;bbb=1&amp;hb=1"/>
              <p:cNvSpPr/>
              <p:nvPr/>
            </p:nvSpPr>
            <p:spPr>
              <a:xfrm>
                <a:off x="539496" y="2109366"/>
                <a:ext cx="11109960" cy="20405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【解】符合要求的四位偶数可分为两类.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：0在个位时,有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：2或4在个位时，首位从1，3，4（或2），5中选有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种情况，十位和百位从余下的数字中选有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况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，于是有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所以无重复数字的四位偶数共有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（提示:分类加法计数原理）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8_AN.52_1#be0621cf9?vcp=1&amp;vop=1&amp;pid=775dd8c6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9366"/>
                <a:ext cx="11109960" cy="2040509"/>
              </a:xfrm>
              <a:prstGeom prst="rect">
                <a:avLst/>
              </a:prstGeom>
              <a:blipFill>
                <a:blip r:embed="rId3"/>
                <a:stretch>
                  <a:fillRect l="-1317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8_BD.53_1#23c4411b7?vcp=1&amp;vop=1&amp;pid=775dd8c62&amp;color=36,64,97&amp;vtp=1&amp;bbb=1"/>
          <p:cNvSpPr/>
          <p:nvPr/>
        </p:nvSpPr>
        <p:spPr>
          <a:xfrm>
            <a:off x="539496" y="415076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无重复数字且为5的倍数的四位数;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54_1#23c4411b7?vcp=1&amp;vop=1&amp;pid=775dd8c62&amp;color=36,64,97&amp;vtp=1&amp;bbb=1&amp;hb=1"/>
              <p:cNvSpPr/>
              <p:nvPr/>
            </p:nvSpPr>
            <p:spPr>
              <a:xfrm>
                <a:off x="539496" y="4515254"/>
                <a:ext cx="11109960" cy="7959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【解】符合要求的数可分为两类：第一类：0在个位时,有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个；第二类：5在个位时,有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.故满足条件的四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（提示:分类加法计数原理）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54_1#23c4411b7?vcp=1&amp;vop=1&amp;pid=775dd8c6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15254"/>
                <a:ext cx="11109960" cy="795909"/>
              </a:xfrm>
              <a:prstGeom prst="rect">
                <a:avLst/>
              </a:prstGeom>
              <a:blipFill>
                <a:blip r:embed="rId4"/>
                <a:stretch>
                  <a:fillRect l="-1317" r="-384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55_1#2c474e73f?vcp=1&amp;vop=1&amp;pid=775dd8c62&amp;color=36,64,97&amp;vtp=1&amp;bt=1&amp;bbb=1"/>
          <p:cNvSpPr/>
          <p:nvPr/>
        </p:nvSpPr>
        <p:spPr>
          <a:xfrm>
            <a:off x="539496" y="206421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无重复数字且比1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230大的四位数.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56_1#2c474e73f?vcp=1&amp;vop=1&amp;pid=775dd8c62&amp;color=36,64,97&amp;vtp=1&amp;bbb=1"/>
              <p:cNvSpPr/>
              <p:nvPr/>
            </p:nvSpPr>
            <p:spPr>
              <a:xfrm>
                <a:off x="539496" y="2472137"/>
                <a:ext cx="11109960" cy="24583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【解】符合要求的比1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230大的四位数可分为四类：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5☐☐☐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15☐☐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124☐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125☐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以无重复数字且比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230大的四位数共有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（提示:分类加法计数原理）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56_1#2c474e73f?vcp=1&amp;vop=1&amp;pid=775dd8c6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2137"/>
                <a:ext cx="11109960" cy="2458339"/>
              </a:xfrm>
              <a:prstGeom prst="rect">
                <a:avLst/>
              </a:prstGeom>
              <a:blipFill>
                <a:blip r:embed="rId3"/>
                <a:stretch>
                  <a:fillRect l="-1317" r="-933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04d2726b3?vcp=1&amp;pid=ae02d60f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要点8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排列与其他知识的综合应用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57_1#11bca1e76?vaa=1&amp;vcp=1&amp;vop=1&amp;pid=04d2726b3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例9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为1，2，3，4，5的任意一个排列.则满足：对于任意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∈{1,2,3,4,5}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，都有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,这样的排列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C_7_BD.57_1#11bca1e76?vaa=1&amp;vcp=1&amp;vop=1&amp;pid=04d2726b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BD.57_2#11bca1e76.choices?vaa=1&amp;vcp=1&amp;vop=1&amp;pid=04d2726b3&amp;color=36,64,97&amp;vtp=1&amp;bbb=1"/>
          <p:cNvSpPr/>
          <p:nvPr/>
        </p:nvSpPr>
        <p:spPr>
          <a:xfrm>
            <a:off x="539496" y="209266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49个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31个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.72个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59_1#11bca1e76?vaa=1&amp;vcp=1&amp;vop=1&amp;pid=04d2726b3&amp;color=36,64,97&amp;vtp=1&amp;bt=1&amp;bbb=1&amp;hb=1"/>
              <p:cNvSpPr/>
              <p:nvPr/>
            </p:nvSpPr>
            <p:spPr>
              <a:xfrm>
                <a:off x="539496" y="985729"/>
                <a:ext cx="11109960" cy="502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1+2+3+4+5=15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=15≤5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时，任意排列均满足题意，共有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时，只要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，其他排列均满足题意，共有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只能取1或2，所有的情况如下：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32145，满足题意；排列31245，满足题意；排列32154，满足题意；排列31254，满足题意；排列32415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足题意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；排列31425，满足题意；排列32451，不满足题意；排列31452，不满足题意；排列32514，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不满足题意；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31524，满足题意；排列32541，不满足题意；排列31542，不满足题意.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7_AS.59_1#11bca1e76?vaa=1&amp;vcp=1&amp;vop=1&amp;pid=04d2726b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85729"/>
                <a:ext cx="11109960" cy="5029200"/>
              </a:xfrm>
              <a:prstGeom prst="rect">
                <a:avLst/>
              </a:prstGeom>
              <a:blipFill>
                <a:blip r:embed="rId3"/>
                <a:stretch>
                  <a:fillRect l="-1317" r="-2305" b="-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59_1#11bca1e76?vaa=1&amp;vcp=1&amp;vop=1&amp;pid=04d2726b3&amp;color=36,64,97&amp;vtp=1&amp;bt=1&amp;bbb=1&amp;hb=1">
                <a:extLst>
                  <a:ext uri="{FF2B5EF4-FFF2-40B4-BE49-F238E27FC236}">
                    <a16:creationId xmlns:a16="http://schemas.microsoft.com/office/drawing/2014/main" id="{49DB9CAA-55E1-E0CB-1B40-426160B67904}"/>
                  </a:ext>
                </a:extLst>
              </p:cNvPr>
              <p:cNvSpPr/>
              <p:nvPr/>
            </p:nvSpPr>
            <p:spPr>
              <a:xfrm>
                <a:off x="539496" y="2697733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7个满足题意.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，满足题意的排列共有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24+18+7=49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AS.59_1#11bca1e76?vaa=1&amp;vcp=1&amp;vop=1&amp;pid=04d2726b3&amp;color=36,64,97&amp;vtp=1&amp;bt=1&amp;bbb=1&amp;hb=1">
                <a:extLst>
                  <a:ext uri="{FF2B5EF4-FFF2-40B4-BE49-F238E27FC236}">
                    <a16:creationId xmlns:a16="http://schemas.microsoft.com/office/drawing/2014/main" id="{49DB9CAA-55E1-E0CB-1B40-426160B679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7733"/>
                <a:ext cx="11109960" cy="1192340"/>
              </a:xfrm>
              <a:prstGeom prst="rect">
                <a:avLst/>
              </a:prstGeom>
              <a:blipFill>
                <a:blip r:embed="rId2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7_AN.60_1#11bca1e76?vaa=1&amp;vcp=1&amp;vop=1&amp;pid=04d2726b3&amp;color=36,64,97&amp;vtp=1&amp;bbb=1">
            <a:extLst>
              <a:ext uri="{FF2B5EF4-FFF2-40B4-BE49-F238E27FC236}">
                <a16:creationId xmlns:a16="http://schemas.microsoft.com/office/drawing/2014/main" id="{997FFC45-CDEC-4EBA-CD24-8F403AC30B65}"/>
              </a:ext>
            </a:extLst>
          </p:cNvPr>
          <p:cNvSpPr/>
          <p:nvPr/>
        </p:nvSpPr>
        <p:spPr>
          <a:xfrm>
            <a:off x="539496" y="3937482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9032073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61_1#73e972e96?vcp=1&amp;vop=1&amp;pid=04d2726b3&amp;color=36,64,97&amp;vtp=1&amp;bt=1&amp;bbb=1&amp;hb=1"/>
              <p:cNvSpPr/>
              <p:nvPr/>
            </p:nvSpPr>
            <p:spPr>
              <a:xfrm>
                <a:off x="539496" y="103386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例10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从数字0，1，3，5，7中取出不同的三个数作系数，可以组成多少个不同的一元二次方程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其中有实根的一元二次方程有多少个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61_1#73e972e96?vcp=1&amp;vop=1&amp;pid=04d2726b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386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214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62_1#73e972e96?vcp=1&amp;vop=1&amp;pid=04d2726b3&amp;color=36,64,97&amp;vtp=1&amp;bbb=1&amp;hb=1"/>
              <p:cNvSpPr/>
              <p:nvPr/>
            </p:nvSpPr>
            <p:spPr>
              <a:xfrm>
                <a:off x="539496" y="1855996"/>
                <a:ext cx="11109960" cy="41350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【解】先考虑组成一元二次方程的问题．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首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先确定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，只能从1，3，5，7中选一个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（提示:二次项系数不能为0）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，然后从余下的四个数中任选两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种．又0,1,3,5,7并无公因数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（提示:防止出现约分后方程相同的情况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，故由分步乘法计数原理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，共组成一元二次方程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要有实根，必须满足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类讨论如下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可以从1，3，5，7中任取两个，一元二次方程有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时，分析判别式知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只能取5，7中的一个.当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取5时，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只能取1，3这两个数，一元二次方程有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取7时，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可取1，3或1，5这两组数，一元二次方程有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个．此时共有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个一元二次方程．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由分类加法计数原理知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，有实根的一元二次方程共有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62_1#73e972e96?vcp=1&amp;vop=1&amp;pid=04d2726b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5996"/>
                <a:ext cx="11109960" cy="4135057"/>
              </a:xfrm>
              <a:prstGeom prst="rect">
                <a:avLst/>
              </a:prstGeom>
              <a:blipFill>
                <a:blip r:embed="rId4"/>
                <a:stretch>
                  <a:fillRect l="-1317" r="-1207" b="-33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EX.63_1#73e972e96?vcp=1&amp;vop=1&amp;pid=04d2726b3&amp;color=36,64,97&amp;vtp=1&amp;bt=1&amp;bbb=1&amp;hb=1"/>
              <p:cNvSpPr/>
              <p:nvPr/>
            </p:nvSpPr>
            <p:spPr>
              <a:xfrm>
                <a:off x="539496" y="2735948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该题的限制条件较隐蔽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，需仔细分析，要考虑两点:一是二次项系数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不能为0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；二是要保证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，所以需先对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能否取0进行分类讨论．实际问题中，既要能观察出是排列问题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，又要能搞清哪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些是特殊元素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，还要根据问题进行合理分类、分步，选择合适的解法．因此需做一定量的排列应用题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，才能逐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渐掌握解决问题的基本思想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EX.63_1#73e972e96?vcp=1&amp;vop=1&amp;pid=04d2726b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5948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142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EX.63_1#73e972e96?vcp=1&amp;vop=1&amp;pid=04d2726b3&amp;color=36,64,97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795383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dc81b48e0.fixed?vcp=1&amp;pid=9a7d4f07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dc81b48e0.fixed?vcp=1&amp;pid=9a7d4f07a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dc81b48e0.fixed?vcp=1&amp;pid=9a7d4f07a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d77caf911.fixed?vcp=1&amp;pid=dc81b48e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d77caf911.fixed?vcp=1&amp;pid=dc81b48e0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6.2.1</a:t>
            </a:r>
            <a:endParaRPr lang="en-US" altLang="zh-CN" sz="5400" dirty="0"/>
          </a:p>
        </p:txBody>
      </p:sp>
      <p:sp>
        <p:nvSpPr>
          <p:cNvPr id="4" name="C_3#d77caf911.fixed?vcp=1&amp;pid=dc81b48e0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endParaRPr lang="en-US" altLang="zh-CN" sz="5400" dirty="0"/>
          </a:p>
        </p:txBody>
      </p:sp>
      <p:pic>
        <p:nvPicPr>
          <p:cNvPr id="5" name="C_3#d77caf911.fixed?vcp=1&amp;pid=dc81b48e0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d77caf911.fixed?vcp=1&amp;pid=dc81b48e0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6.2.2</a:t>
            </a:r>
            <a:endParaRPr lang="en-US" altLang="zh-CN" sz="5400" dirty="0"/>
          </a:p>
        </p:txBody>
      </p:sp>
      <p:sp>
        <p:nvSpPr>
          <p:cNvPr id="7" name="C_3#d77caf911.fixed?vcp=1&amp;pid=dc81b48e0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59b999e0e?lid=8ca10834f&amp;cid=8ca10834f&amp;vtp=1&amp;bbb=1">
            <a:hlinkClick r:id="rId3" action="ppaction://hlinksldjump"/>
          </p:cNvPr>
          <p:cNvSpPr/>
          <p:nvPr/>
        </p:nvSpPr>
        <p:spPr>
          <a:xfrm>
            <a:off x="5036312" y="235458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3" name="C_1#目录1:59b999e0e?lid=2666eebdf&amp;cid=2666eebdf&amp;vtp=1&amp;bbb=1">
            <a:hlinkClick r:id="rId4" action="ppaction://hlinksldjump"/>
          </p:cNvPr>
          <p:cNvSpPr/>
          <p:nvPr/>
        </p:nvSpPr>
        <p:spPr>
          <a:xfrm>
            <a:off x="5036312" y="275691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排列数与排列数公式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59b999e0e?lid=afce621d3&amp;cid=afce621d3&amp;vtp=1&amp;bbb=1">
            <a:hlinkClick r:id="rId5" action="ppaction://hlinksldjump"/>
          </p:cNvPr>
          <p:cNvSpPr/>
          <p:nvPr/>
        </p:nvSpPr>
        <p:spPr>
          <a:xfrm>
            <a:off x="5036312" y="315010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排列数的性质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5" name="C_1#目录1:59b999e0e?lid=a275c03c9&amp;cid=a275c03c9&amp;vtp=1&amp;bbb=1">
            <a:hlinkClick r:id="rId5" action="ppaction://hlinksldjump"/>
          </p:cNvPr>
          <p:cNvSpPr/>
          <p:nvPr/>
        </p:nvSpPr>
        <p:spPr>
          <a:xfrm>
            <a:off x="5036312" y="354330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求解排列问题的主要方法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6" name="C_1#目录1:59b999e0e?lid=3c2e6504e&amp;cid=3c2e6504e&amp;vtp=1&amp;bbb=1">
            <a:hlinkClick r:id="rId5" action="ppaction://hlinksldjump"/>
          </p:cNvPr>
          <p:cNvSpPr/>
          <p:nvPr/>
        </p:nvSpPr>
        <p:spPr>
          <a:xfrm>
            <a:off x="5036312" y="441807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对排列的有序性理解不透致错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pic>
        <p:nvPicPr>
          <p:cNvPr id="15" name="O_0#目录1:59b999e0e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9032" y="1572260"/>
            <a:ext cx="731520" cy="768096"/>
          </a:xfrm>
          <a:prstGeom prst="rect">
            <a:avLst/>
          </a:prstGeom>
        </p:spPr>
      </p:pic>
      <p:pic>
        <p:nvPicPr>
          <p:cNvPr id="16" name="O_0#目录1:59b999e0e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0744" y="3771900"/>
            <a:ext cx="731520" cy="768096"/>
          </a:xfrm>
          <a:prstGeom prst="rect">
            <a:avLst/>
          </a:prstGeom>
        </p:spPr>
      </p:pic>
      <p:sp>
        <p:nvSpPr>
          <p:cNvPr id="18" name="O_0#目录1:59b999e0e.fixed?vcp=1&amp;color=255,255,255&amp;vtp=1&amp;bbb=1"/>
          <p:cNvSpPr/>
          <p:nvPr/>
        </p:nvSpPr>
        <p:spPr>
          <a:xfrm>
            <a:off x="3939032" y="157226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9" name="O_0#目录1:59b999e0e.fixed?vcp=1&amp;color=255,255,255&amp;vtp=1&amp;bbb=1"/>
          <p:cNvSpPr/>
          <p:nvPr/>
        </p:nvSpPr>
        <p:spPr>
          <a:xfrm>
            <a:off x="3920744" y="377190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21" name="O_0#目录1:59b999e0e.fixed?lid=59b999e0e&amp;vcp=1&amp;color=0,55,96&amp;vtp=1&amp;bbb=1">
            <a:hlinkClick r:id="rId3" action="ppaction://hlinksldjump"/>
          </p:cNvPr>
          <p:cNvSpPr/>
          <p:nvPr/>
        </p:nvSpPr>
        <p:spPr>
          <a:xfrm>
            <a:off x="4853432" y="18831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22" name="O_0#目录1:59b999e0e.fixed?lid=4617decc6&amp;vcp=1&amp;color=0,55,96&amp;vtp=1&amp;bbb=1">
            <a:hlinkClick r:id="rId5" action="ppaction://hlinksldjump"/>
          </p:cNvPr>
          <p:cNvSpPr/>
          <p:nvPr/>
        </p:nvSpPr>
        <p:spPr>
          <a:xfrm>
            <a:off x="4853432" y="391820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926C1A-A7E0-709B-D83A-25ED58F5A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_1#目录1:59b999e0e?lid=2d56a18b4&amp;cid=2d56a18b4&amp;vtp=1&amp;bbb=1">
            <a:hlinkClick r:id="rId3" action="ppaction://hlinksldjump"/>
          </p:cNvPr>
          <p:cNvSpPr/>
          <p:nvPr/>
        </p:nvSpPr>
        <p:spPr>
          <a:xfrm>
            <a:off x="5352288" y="268325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排列数公式的应用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25" name="C_1#目录1:59b999e0e?lid=01180ed03&amp;cid=01180ed03&amp;vtp=1&amp;bbb=1">
            <a:hlinkClick r:id="rId4" action="ppaction://hlinksldjump"/>
          </p:cNvPr>
          <p:cNvSpPr/>
          <p:nvPr/>
        </p:nvSpPr>
        <p:spPr>
          <a:xfrm>
            <a:off x="5352288" y="307644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无限制条件的排列问题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26" name="C_1#目录1:59b999e0e?lid=21c97c465&amp;cid=21c97c465&amp;vtp=1&amp;bbb=1">
            <a:hlinkClick r:id="rId5" action="ppaction://hlinksldjump"/>
          </p:cNvPr>
          <p:cNvSpPr/>
          <p:nvPr/>
        </p:nvSpPr>
        <p:spPr>
          <a:xfrm>
            <a:off x="5352288" y="346964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特殊元素或特殊位置的排列问题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27" name="C_1#目录1:59b999e0e?lid=b9b635e37&amp;cid=b9b635e37&amp;vtp=1&amp;bbb=1">
            <a:hlinkClick r:id="rId6" action="ppaction://hlinksldjump"/>
          </p:cNvPr>
          <p:cNvSpPr/>
          <p:nvPr/>
        </p:nvSpPr>
        <p:spPr>
          <a:xfrm>
            <a:off x="5352288" y="386283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利用“捆绑法”解决相邻问题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28" name="C_1#目录1:59b999e0e?lid=9c0458613&amp;cid=9c0458613&amp;vtp=1&amp;bbb=1">
            <a:hlinkClick r:id="rId7" action="ppaction://hlinksldjump"/>
          </p:cNvPr>
          <p:cNvSpPr/>
          <p:nvPr/>
        </p:nvSpPr>
        <p:spPr>
          <a:xfrm>
            <a:off x="5352288" y="426516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利用“插空法”解决不相邻问题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29" name="C_1#目录1:59b999e0e?lid=460197ae1&amp;cid=460197ae1&amp;vtp=1&amp;bbb=1">
            <a:hlinkClick r:id="rId8" action="ppaction://hlinksldjump"/>
          </p:cNvPr>
          <p:cNvSpPr/>
          <p:nvPr/>
        </p:nvSpPr>
        <p:spPr>
          <a:xfrm>
            <a:off x="5352288" y="465836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排列中的定序问题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800" dirty="0"/>
          </a:p>
        </p:txBody>
      </p:sp>
      <p:sp>
        <p:nvSpPr>
          <p:cNvPr id="30" name="C_1#目录1:59b999e0e?lid=f98034ef8&amp;cid=f98034ef8&amp;vtp=1&amp;bbb=1">
            <a:hlinkClick r:id="rId9" action="ppaction://hlinksldjump"/>
          </p:cNvPr>
          <p:cNvSpPr/>
          <p:nvPr/>
        </p:nvSpPr>
        <p:spPr>
          <a:xfrm>
            <a:off x="5352288" y="505155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要点7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数字排列问题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800" dirty="0"/>
          </a:p>
        </p:txBody>
      </p:sp>
      <p:sp>
        <p:nvSpPr>
          <p:cNvPr id="31" name="C_1#目录1:59b999e0e?lid=04d2726b3&amp;cid=04d2726b3&amp;vtp=1&amp;bbb=1">
            <a:hlinkClick r:id="rId10" action="ppaction://hlinksldjump"/>
          </p:cNvPr>
          <p:cNvSpPr/>
          <p:nvPr/>
        </p:nvSpPr>
        <p:spPr>
          <a:xfrm>
            <a:off x="5352288" y="545388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要点8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排列与其他知识的综合应用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32" name="O_0#目录1:59b999e0e.fixed?vcp=1&amp;color=36,64,97&amp;tib=255,255,255&amp;vtp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36720" y="2079752"/>
            <a:ext cx="731520" cy="768096"/>
          </a:xfrm>
          <a:prstGeom prst="rect">
            <a:avLst/>
          </a:prstGeom>
        </p:spPr>
      </p:pic>
      <p:sp>
        <p:nvSpPr>
          <p:cNvPr id="33" name="O_0#目录1:59b999e0e.fixed?vcp=1&amp;color=255,255,255&amp;vtp=1&amp;bbb=1"/>
          <p:cNvSpPr/>
          <p:nvPr/>
        </p:nvSpPr>
        <p:spPr>
          <a:xfrm>
            <a:off x="4236720" y="2079752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34" name="O_0#目录1:59b999e0e.fixed?lid=312e2853b&amp;vcp=1&amp;color=0,55,96&amp;vtp=1&amp;bbb=1">
            <a:hlinkClick r:id="rId3" action="ppaction://hlinksldjump"/>
          </p:cNvPr>
          <p:cNvSpPr/>
          <p:nvPr/>
        </p:nvSpPr>
        <p:spPr>
          <a:xfrm>
            <a:off x="5169408" y="222605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35755635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9b999e0e?vcp=1&amp;pid=d77caf91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59b999e0e?vcp=1&amp;pid=d77caf911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8ca10834f?vcp=1&amp;pid=59b999e0e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5" name="QO_6_BD.1_1#fd9061237?vcp=1&amp;vop=1&amp;pid=8ca10834f&amp;color=36,64,97&amp;vtp=1&amp;bbb=1"/>
          <p:cNvSpPr/>
          <p:nvPr/>
        </p:nvSpPr>
        <p:spPr>
          <a:xfrm>
            <a:off x="539496" y="19718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判断下列问题是不是排列问题．</a:t>
            </a:r>
            <a:endParaRPr lang="en-US" altLang="zh-CN" sz="1800" dirty="0"/>
          </a:p>
        </p:txBody>
      </p:sp>
      <p:sp>
        <p:nvSpPr>
          <p:cNvPr id="6" name="QO_7_BD.2_1#40c2e923a?vcp=1&amp;vop=1&amp;pid=fd9061237&amp;color=36,64,97&amp;vtp=1&amp;bbb=1"/>
          <p:cNvSpPr/>
          <p:nvPr/>
        </p:nvSpPr>
        <p:spPr>
          <a:xfrm>
            <a:off x="539496" y="23388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会场有50个座位，要求选出3个座位，有多少种方法?</a:t>
            </a:r>
            <a:endParaRPr lang="en-US" altLang="zh-CN" sz="1800" dirty="0"/>
          </a:p>
        </p:txBody>
      </p:sp>
      <p:sp>
        <p:nvSpPr>
          <p:cNvPr id="7" name="QO_7_AN.3_1#40c2e923a?vcp=1&amp;vop=1&amp;pid=fd9061237&amp;color=36,64,97&amp;vtp=1&amp;bbb=1"/>
          <p:cNvSpPr/>
          <p:nvPr/>
        </p:nvSpPr>
        <p:spPr>
          <a:xfrm>
            <a:off x="539496" y="275503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选出3个座位与顺序无关，不是排列问题.</a:t>
            </a:r>
            <a:endParaRPr lang="en-US" altLang="zh-CN" sz="1800" dirty="0"/>
          </a:p>
        </p:txBody>
      </p:sp>
      <p:sp>
        <p:nvSpPr>
          <p:cNvPr id="8" name="QO_7_BD.4_1#e7ea7c7e4?vcp=1&amp;vop=1&amp;pid=fd9061237&amp;color=36,64,97&amp;vtp=1&amp;bbb=1"/>
          <p:cNvSpPr/>
          <p:nvPr/>
        </p:nvSpPr>
        <p:spPr>
          <a:xfrm>
            <a:off x="539496" y="317032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会场有50个座位，要求选出3个座位安排3位客人入座，有多少种方法?</a:t>
            </a:r>
            <a:endParaRPr lang="en-US" altLang="zh-CN" sz="1800" dirty="0"/>
          </a:p>
        </p:txBody>
      </p:sp>
      <p:sp>
        <p:nvSpPr>
          <p:cNvPr id="9" name="QO_7_AN.5_1#e7ea7c7e4?vcp=1&amp;vop=1&amp;pid=fd9061237&amp;color=36,64,97&amp;vtp=1&amp;bbb=1"/>
          <p:cNvSpPr/>
          <p:nvPr/>
        </p:nvSpPr>
        <p:spPr>
          <a:xfrm>
            <a:off x="539496" y="358561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【解】选出3个座位安排3位客人入座，“入座”与顺序有关，故是排列问题.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666eebdf?vcp=1&amp;pid=59b999e0e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排列数与排列数公式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6_1#a55b2f725?vaa=1&amp;vcp=1&amp;vop=1&amp;pid=2666eebdf&amp;color=36,64,97&amp;vtp=1&amp;bbb=1"/>
              <p:cNvSpPr/>
              <p:nvPr/>
            </p:nvSpPr>
            <p:spPr>
              <a:xfrm>
                <a:off x="539496" y="1323348"/>
                <a:ext cx="11109960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示例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6_1#a55b2f725?vaa=1&amp;vcp=1&amp;vop=1&amp;pid=2666eeb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3348"/>
                <a:ext cx="11109960" cy="361633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8_1#a55b2f725.bracket?vaa=1&amp;vcp=1&amp;vop=1&amp;pid=2666eebdf&amp;color=36,64,97&amp;vpa=1&amp;vtp=1"/>
          <p:cNvSpPr/>
          <p:nvPr/>
        </p:nvSpPr>
        <p:spPr>
          <a:xfrm>
            <a:off x="3664649" y="141328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6_2#a55b2f725.choices?vaa=1&amp;vcp=1&amp;vop=1&amp;pid=2666eebdf&amp;color=36,64,97&amp;vtp=1&amp;bbb=1"/>
          <p:cNvSpPr/>
          <p:nvPr/>
        </p:nvSpPr>
        <p:spPr>
          <a:xfrm>
            <a:off x="539496" y="169572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7_1#a55b2f725?vaa=1&amp;vcp=1&amp;vop=1&amp;pid=2666eebdf&amp;color=36,64,97&amp;vtp=1&amp;bbb=1"/>
              <p:cNvSpPr/>
              <p:nvPr/>
            </p:nvSpPr>
            <p:spPr>
              <a:xfrm>
                <a:off x="539496" y="2102191"/>
                <a:ext cx="11176572" cy="363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7_1#a55b2f725?vaa=1&amp;vcp=1&amp;vop=1&amp;pid=2666eebd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2191"/>
                <a:ext cx="11176572" cy="363411"/>
              </a:xfrm>
              <a:prstGeom prst="rect">
                <a:avLst/>
              </a:prstGeom>
              <a:blipFill>
                <a:blip r:embed="rId4"/>
                <a:stretch>
                  <a:fillRect l="-1309" r="-491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A5FF69-BD39-61DF-41E6-4B753E7D5B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_5_BD#afce621d3?vcp=1&amp;pid=59b999e0e&amp;color=101,101,255&amp;vtp=1&amp;bbb=1">
            <a:extLst>
              <a:ext uri="{FF2B5EF4-FFF2-40B4-BE49-F238E27FC236}">
                <a16:creationId xmlns:a16="http://schemas.microsoft.com/office/drawing/2014/main" id="{85F88CA8-F43B-0F32-5880-4EEFE6825DAE}"/>
              </a:ext>
            </a:extLst>
          </p:cNvPr>
          <p:cNvSpPr/>
          <p:nvPr/>
        </p:nvSpPr>
        <p:spPr>
          <a:xfrm>
            <a:off x="356616" y="920107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排列数的性质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10" name="C_5_BD#a275c03c9?vcp=1&amp;pid=59b999e0e&amp;color=101,101,255&amp;vtp=1&amp;bbb=1">
            <a:extLst>
              <a:ext uri="{FF2B5EF4-FFF2-40B4-BE49-F238E27FC236}">
                <a16:creationId xmlns:a16="http://schemas.microsoft.com/office/drawing/2014/main" id="{28B34142-E6F3-DB0B-1EF2-3F11F3702CD7}"/>
              </a:ext>
            </a:extLst>
          </p:cNvPr>
          <p:cNvSpPr/>
          <p:nvPr/>
        </p:nvSpPr>
        <p:spPr>
          <a:xfrm>
            <a:off x="356616" y="1411065"/>
            <a:ext cx="11109960" cy="445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求解排列问题的主要方法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375543121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2117</Words>
  <Application>Microsoft Office PowerPoint</Application>
  <PresentationFormat>宽屏</PresentationFormat>
  <Paragraphs>215</Paragraphs>
  <Slides>29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2025-10-21T03:58:57Z</dcterms:created>
  <dcterms:modified xsi:type="dcterms:W3CDTF">2025-10-21T04:40:17Z</dcterms:modified>
  <cp:category/>
  <cp:contentStatus/>
</cp:coreProperties>
</file>